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Robot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a17438f33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a17438f3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ca17438f33_0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ca17438f3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caa9b220d9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caa9b220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ad0bb12f9_8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ad0bb12f9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ad0bb12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cad0bb12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ad0bb12f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cad0bb12f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cad0bb12f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cad0bb12f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ad0bb12f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cad0bb12f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ad0bb12f9_13_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cad0bb12f9_1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ad0bb12f9_13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cad0bb12f9_1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6f9e470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6f9e47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ca17438f33_0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ca17438f33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ca64e7e3bf_1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ca64e7e3bf_1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ca64e7e3bf_1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ca64e7e3bf_1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ca64e7e3bf_1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ca64e7e3bf_1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cad0bb12f9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cad0bb12f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cad0bb12f9_13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cad0bb12f9_1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c6f9e470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c6f9e470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cad0bb12f9_13_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cad0bb12f9_1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cad0bb12f9_13_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cad0bb12f9_1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caa9b220d9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caa9b220d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9e470d_0_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9e470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a17438f33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a17438f3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cad0bb12f9_4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cad0bb12f9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caa9b220d9_2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caa9b220d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ca64e7e3bf_7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ca64e7e3bf_7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caa9b220d9_2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caa9b220d9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Emotion Classification for Banijay</a:t>
            </a:r>
            <a:endParaRPr sz="40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Enhancing Media Analysis with NLP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117300" y="4101550"/>
            <a:ext cx="2568600" cy="9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Banovac, Lea (224055)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Dziechciarz, Michal (225484)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Heesters, Stijn (226180)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Ribeiro Mansilha, Francisco (220387)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</a:t>
            </a:r>
            <a:r>
              <a:rPr lang="en" sz="1000"/>
              <a:t>an den Berg, Rens (224190)</a:t>
            </a:r>
            <a:endParaRPr sz="1000"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27915" l="5979" r="0" t="27433"/>
          <a:stretch/>
        </p:blipFill>
        <p:spPr>
          <a:xfrm>
            <a:off x="6562050" y="3873170"/>
            <a:ext cx="2116200" cy="100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</a:t>
            </a:r>
            <a:r>
              <a:rPr lang="en"/>
              <a:t> Data</a:t>
            </a:r>
            <a:endParaRPr/>
          </a:p>
        </p:txBody>
      </p:sp>
      <p:grpSp>
        <p:nvGrpSpPr>
          <p:cNvPr id="185" name="Google Shape;185;p22"/>
          <p:cNvGrpSpPr/>
          <p:nvPr/>
        </p:nvGrpSpPr>
        <p:grpSpPr>
          <a:xfrm>
            <a:off x="431969" y="1304875"/>
            <a:ext cx="3784600" cy="3416400"/>
            <a:chOff x="431925" y="1304875"/>
            <a:chExt cx="2628925" cy="3416400"/>
          </a:xfrm>
        </p:grpSpPr>
        <p:sp>
          <p:nvSpPr>
            <p:cNvPr id="186" name="Google Shape;186;p22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" name="Google Shape;188;p22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Cleaning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9" name="Google Shape;189;p22"/>
          <p:cNvSpPr txBox="1"/>
          <p:nvPr>
            <p:ph idx="4294967295" type="body"/>
          </p:nvPr>
        </p:nvSpPr>
        <p:spPr>
          <a:xfrm>
            <a:off x="431950" y="1766275"/>
            <a:ext cx="37845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Dropping missing values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Dropping neutral emotions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Ensure label consistency &amp; cleanup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Dataset shuffling</a:t>
            </a:r>
            <a:endParaRPr sz="1600"/>
          </a:p>
        </p:txBody>
      </p:sp>
      <p:pic>
        <p:nvPicPr>
          <p:cNvPr descr="What is Data Processing? Its Types and Steps"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175" y="1724712"/>
            <a:ext cx="3862499" cy="25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 Classification</a:t>
            </a:r>
            <a:r>
              <a:rPr lang="en"/>
              <a:t> Algorithm</a:t>
            </a:r>
            <a:endParaRPr/>
          </a:p>
        </p:txBody>
      </p:sp>
      <p:grpSp>
        <p:nvGrpSpPr>
          <p:cNvPr id="196" name="Google Shape;196;p23"/>
          <p:cNvGrpSpPr/>
          <p:nvPr/>
        </p:nvGrpSpPr>
        <p:grpSpPr>
          <a:xfrm>
            <a:off x="431971" y="1304875"/>
            <a:ext cx="4874553" cy="3416400"/>
            <a:chOff x="431925" y="1304875"/>
            <a:chExt cx="2628925" cy="3416400"/>
          </a:xfrm>
        </p:grpSpPr>
        <p:sp>
          <p:nvSpPr>
            <p:cNvPr id="197" name="Google Shape;197;p23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23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0" name="Google Shape;200;p23"/>
          <p:cNvSpPr txBox="1"/>
          <p:nvPr>
            <p:ph idx="4294967295" type="body"/>
          </p:nvPr>
        </p:nvSpPr>
        <p:spPr>
          <a:xfrm>
            <a:off x="431950" y="1766275"/>
            <a:ext cx="75303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Ensemble learning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Traditional ML(Logistic regression NB)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Neural networks(RNNs, LSTMs and GRUs 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Transformers(Bert, XLnet etc.)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endParaRPr/>
          </a:p>
        </p:txBody>
      </p:sp>
      <p:grpSp>
        <p:nvGrpSpPr>
          <p:cNvPr id="206" name="Google Shape;206;p24"/>
          <p:cNvGrpSpPr/>
          <p:nvPr/>
        </p:nvGrpSpPr>
        <p:grpSpPr>
          <a:xfrm>
            <a:off x="432008" y="1304875"/>
            <a:ext cx="5699772" cy="3416400"/>
            <a:chOff x="431925" y="1304875"/>
            <a:chExt cx="2628925" cy="3416400"/>
          </a:xfrm>
        </p:grpSpPr>
        <p:sp>
          <p:nvSpPr>
            <p:cNvPr id="207" name="Google Shape;207;p2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4"/>
          <p:cNvSpPr txBox="1"/>
          <p:nvPr>
            <p:ph idx="4294967295" type="body"/>
          </p:nvPr>
        </p:nvSpPr>
        <p:spPr>
          <a:xfrm>
            <a:off x="506425" y="1304875"/>
            <a:ext cx="3164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Feature engineering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0" name="Google Shape;210;p24"/>
          <p:cNvSpPr txBox="1"/>
          <p:nvPr>
            <p:ph idx="4294967295" type="body"/>
          </p:nvPr>
        </p:nvSpPr>
        <p:spPr>
          <a:xfrm>
            <a:off x="431950" y="1766275"/>
            <a:ext cx="50424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Sentiment Intensity (NLTK)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Part of Speech (Word classes)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End of sentence punctuation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 Classification Algorithm</a:t>
            </a:r>
            <a:endParaRPr/>
          </a:p>
        </p:txBody>
      </p:sp>
      <p:sp>
        <p:nvSpPr>
          <p:cNvPr id="216" name="Google Shape;216;p25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75" y="1017804"/>
            <a:ext cx="8449850" cy="404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model</a:t>
            </a:r>
            <a:endParaRPr/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200"/>
            <a:ext cx="4442274" cy="38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474" y="1538750"/>
            <a:ext cx="4244527" cy="281794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 txBox="1"/>
          <p:nvPr/>
        </p:nvSpPr>
        <p:spPr>
          <a:xfrm>
            <a:off x="5429250" y="1949808"/>
            <a:ext cx="624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anger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5293050" y="2176425"/>
            <a:ext cx="731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disgust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5469300" y="2408138"/>
            <a:ext cx="4593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fear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5162250" y="2627725"/>
            <a:ext cx="8919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happiness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5253000" y="2871975"/>
            <a:ext cx="8919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sadness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5295750" y="3079025"/>
            <a:ext cx="891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surprise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Disgust predicted as anger</a:t>
            </a:r>
            <a:endParaRPr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8772"/>
            <a:ext cx="9143998" cy="24707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311700" y="105550"/>
            <a:ext cx="85206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entences that contain '!', are predicted as 'surprise', but are not actually 'surprise'</a:t>
            </a:r>
            <a:endParaRPr/>
          </a:p>
        </p:txBody>
      </p:sp>
      <p:sp>
        <p:nvSpPr>
          <p:cNvPr id="242" name="Google Shape;242;p28"/>
          <p:cNvSpPr txBox="1"/>
          <p:nvPr/>
        </p:nvSpPr>
        <p:spPr>
          <a:xfrm>
            <a:off x="507400" y="1439425"/>
            <a:ext cx="7883400" cy="37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Number of sentences with '!' misclassified as 'surprise': 489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Sentence: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There was meat in abundance, and the wolf attacked it instantly and thought, "There is plenty of time before I need leave off!" - 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Actual Label: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happiness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Sentence: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Our Lord then inquired if he had no wine, and he said, "Alack, sir, the casks are all empty!" - 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Actual Label: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sadness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Sentence: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Then said Hans to the little mannikin, "What! canst thou not pick up that piece thyself? - 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Actual Label: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disgust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311700" y="273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Improved model</a:t>
            </a:r>
            <a:endParaRPr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25" y="1058000"/>
            <a:ext cx="4473426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9"/>
          <p:cNvSpPr txBox="1"/>
          <p:nvPr/>
        </p:nvSpPr>
        <p:spPr>
          <a:xfrm>
            <a:off x="309775" y="1332858"/>
            <a:ext cx="624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anger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924000" y="4622625"/>
            <a:ext cx="6249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anger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256375" y="1880150"/>
            <a:ext cx="731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disgust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1474325" y="4622625"/>
            <a:ext cx="7317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disgust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392575" y="2443525"/>
            <a:ext cx="4593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fear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2053825" y="4622625"/>
            <a:ext cx="459300" cy="1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fear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29"/>
          <p:cNvSpPr txBox="1"/>
          <p:nvPr/>
        </p:nvSpPr>
        <p:spPr>
          <a:xfrm>
            <a:off x="104125" y="3002975"/>
            <a:ext cx="7638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happiness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29"/>
          <p:cNvSpPr txBox="1"/>
          <p:nvPr/>
        </p:nvSpPr>
        <p:spPr>
          <a:xfrm>
            <a:off x="2579900" y="4750800"/>
            <a:ext cx="763800" cy="2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happiness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29"/>
          <p:cNvSpPr txBox="1"/>
          <p:nvPr/>
        </p:nvSpPr>
        <p:spPr>
          <a:xfrm>
            <a:off x="176275" y="3573125"/>
            <a:ext cx="8919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sadness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29"/>
          <p:cNvSpPr txBox="1"/>
          <p:nvPr/>
        </p:nvSpPr>
        <p:spPr>
          <a:xfrm>
            <a:off x="3148750" y="4586625"/>
            <a:ext cx="8919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sadness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29"/>
          <p:cNvSpPr txBox="1"/>
          <p:nvPr/>
        </p:nvSpPr>
        <p:spPr>
          <a:xfrm>
            <a:off x="176275" y="4125800"/>
            <a:ext cx="891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surprise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9"/>
          <p:cNvSpPr txBox="1"/>
          <p:nvPr/>
        </p:nvSpPr>
        <p:spPr>
          <a:xfrm>
            <a:off x="3717575" y="4586625"/>
            <a:ext cx="891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surprise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5747050" y="525900"/>
            <a:ext cx="33063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Anger: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Precision: 94.6%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Recall: 91.1%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Disgust: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Precision: 97.6%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Recall: 96.6%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Fear: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Precision: 84.5%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Recall: 93.5%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Happiness: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Precision: 92.5%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Recall: 94.4%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Sadness: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Precision: 94.7%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Recall: 93.3%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Surprise: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Precision: 94.8%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Recall: 92.8%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Expeditie Robinson</a:t>
            </a:r>
            <a:endParaRPr/>
          </a:p>
        </p:txBody>
      </p:sp>
      <p:grpSp>
        <p:nvGrpSpPr>
          <p:cNvPr id="267" name="Google Shape;267;p30"/>
          <p:cNvGrpSpPr/>
          <p:nvPr/>
        </p:nvGrpSpPr>
        <p:grpSpPr>
          <a:xfrm>
            <a:off x="432008" y="1304875"/>
            <a:ext cx="5699760" cy="3416400"/>
            <a:chOff x="431925" y="1304875"/>
            <a:chExt cx="2628920" cy="3416400"/>
          </a:xfrm>
        </p:grpSpPr>
        <p:sp>
          <p:nvSpPr>
            <p:cNvPr id="268" name="Google Shape;268;p30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31945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0" name="Google Shape;270;p30"/>
          <p:cNvSpPr txBox="1"/>
          <p:nvPr>
            <p:ph idx="4294967295" type="body"/>
          </p:nvPr>
        </p:nvSpPr>
        <p:spPr>
          <a:xfrm>
            <a:off x="506425" y="1304875"/>
            <a:ext cx="3164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1" name="Google Shape;271;p30"/>
          <p:cNvSpPr txBox="1"/>
          <p:nvPr>
            <p:ph idx="4294967295" type="body"/>
          </p:nvPr>
        </p:nvSpPr>
        <p:spPr>
          <a:xfrm>
            <a:off x="431950" y="1766275"/>
            <a:ext cx="50424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Video data: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17 episodes in .mov format of season 22</a:t>
            </a:r>
            <a:endParaRPr sz="1600"/>
          </a:p>
        </p:txBody>
      </p:sp>
      <p:pic>
        <p:nvPicPr>
          <p:cNvPr id="272" name="Google Shape;272;p30"/>
          <p:cNvPicPr preferRelativeResize="0"/>
          <p:nvPr/>
        </p:nvPicPr>
        <p:blipFill rotWithShape="1">
          <a:blip r:embed="rId3">
            <a:alphaModFix/>
          </a:blip>
          <a:srcRect b="0" l="13179" r="0" t="0"/>
          <a:stretch/>
        </p:blipFill>
        <p:spPr>
          <a:xfrm>
            <a:off x="6449900" y="236925"/>
            <a:ext cx="2382403" cy="20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 txBox="1"/>
          <p:nvPr>
            <p:ph idx="4294967295" type="body"/>
          </p:nvPr>
        </p:nvSpPr>
        <p:spPr>
          <a:xfrm>
            <a:off x="506425" y="2882625"/>
            <a:ext cx="5042400" cy="14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Tabular data: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Start and End time of episode fragments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Emotion labels for fragments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Speech-to-Text</a:t>
            </a:r>
            <a:endParaRPr/>
          </a:p>
        </p:txBody>
      </p:sp>
      <p:grpSp>
        <p:nvGrpSpPr>
          <p:cNvPr id="279" name="Google Shape;279;p31"/>
          <p:cNvGrpSpPr/>
          <p:nvPr/>
        </p:nvGrpSpPr>
        <p:grpSpPr>
          <a:xfrm>
            <a:off x="432008" y="1304875"/>
            <a:ext cx="5699772" cy="3416400"/>
            <a:chOff x="431925" y="1304875"/>
            <a:chExt cx="2628925" cy="3416400"/>
          </a:xfrm>
        </p:grpSpPr>
        <p:sp>
          <p:nvSpPr>
            <p:cNvPr id="280" name="Google Shape;280;p31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" name="Google Shape;282;p31"/>
          <p:cNvSpPr txBox="1"/>
          <p:nvPr>
            <p:ph idx="4294967295" type="body"/>
          </p:nvPr>
        </p:nvSpPr>
        <p:spPr>
          <a:xfrm>
            <a:off x="506425" y="1304875"/>
            <a:ext cx="3164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Preprocessing the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3" name="Google Shape;283;p31"/>
          <p:cNvSpPr txBox="1"/>
          <p:nvPr>
            <p:ph idx="4294967295" type="body"/>
          </p:nvPr>
        </p:nvSpPr>
        <p:spPr>
          <a:xfrm>
            <a:off x="431950" y="1766275"/>
            <a:ext cx="5042400" cy="9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Converting video files to .mp3</a:t>
            </a:r>
            <a:endParaRPr sz="1600"/>
          </a:p>
        </p:txBody>
      </p:sp>
      <p:pic>
        <p:nvPicPr>
          <p:cNvPr id="284" name="Google Shape;2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2980" y="1304875"/>
            <a:ext cx="2707420" cy="361601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1"/>
          <p:cNvSpPr txBox="1"/>
          <p:nvPr>
            <p:ph idx="4294967295" type="body"/>
          </p:nvPr>
        </p:nvSpPr>
        <p:spPr>
          <a:xfrm>
            <a:off x="431950" y="2715150"/>
            <a:ext cx="50424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Segment episode audio into fragments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86" name="Google Shape;286;p31"/>
          <p:cNvSpPr txBox="1"/>
          <p:nvPr>
            <p:ph idx="4294967295" type="body"/>
          </p:nvPr>
        </p:nvSpPr>
        <p:spPr>
          <a:xfrm>
            <a:off x="431950" y="3130050"/>
            <a:ext cx="5042400" cy="10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Remapping / discarding emotion labels annotated by humans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</a:t>
            </a:r>
            <a:r>
              <a:rPr lang="en"/>
              <a:t> objective</a:t>
            </a:r>
            <a:endParaRPr/>
          </a:p>
        </p:txBody>
      </p:sp>
      <p:grpSp>
        <p:nvGrpSpPr>
          <p:cNvPr id="94" name="Google Shape;94;p14"/>
          <p:cNvGrpSpPr/>
          <p:nvPr/>
        </p:nvGrpSpPr>
        <p:grpSpPr>
          <a:xfrm>
            <a:off x="431971" y="1304875"/>
            <a:ext cx="4217847" cy="3416400"/>
            <a:chOff x="431925" y="1304875"/>
            <a:chExt cx="2628925" cy="3416400"/>
          </a:xfrm>
        </p:grpSpPr>
        <p:sp>
          <p:nvSpPr>
            <p:cNvPr id="95" name="Google Shape;95;p14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4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Client goals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8" name="Google Shape;98;p14"/>
          <p:cNvSpPr txBox="1"/>
          <p:nvPr>
            <p:ph idx="4294967295" type="body"/>
          </p:nvPr>
        </p:nvSpPr>
        <p:spPr>
          <a:xfrm>
            <a:off x="508325" y="1850300"/>
            <a:ext cx="3852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Understand what engages the audience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Content classification tool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Analyze shows by the minute</a:t>
            </a:r>
            <a:endParaRPr sz="1600"/>
          </a:p>
        </p:txBody>
      </p:sp>
      <p:pic>
        <p:nvPicPr>
          <p:cNvPr descr="Banijay UK | UK TV Productions | Part of the Banijay Group" id="99" name="Google Shape;9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325" y="1523575"/>
            <a:ext cx="4115251" cy="1148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3Rivers Media Consultants"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3325" y="2991800"/>
            <a:ext cx="4115250" cy="1283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Speech-to-Text Pipeline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32"/>
          <p:cNvSpPr txBox="1"/>
          <p:nvPr>
            <p:ph idx="4294967295" type="body"/>
          </p:nvPr>
        </p:nvSpPr>
        <p:spPr>
          <a:xfrm>
            <a:off x="506425" y="1304875"/>
            <a:ext cx="3164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Pipeline explanation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3" name="Google Shape;2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93274" cy="50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Speech-to-Text Pipeline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9" name="Google Shape;299;p33"/>
          <p:cNvSpPr txBox="1"/>
          <p:nvPr>
            <p:ph idx="4294967295" type="body"/>
          </p:nvPr>
        </p:nvSpPr>
        <p:spPr>
          <a:xfrm>
            <a:off x="506425" y="1304875"/>
            <a:ext cx="3164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Pipeline explanation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00" name="Google Shape;3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0025"/>
            <a:ext cx="9199402" cy="370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Speech-to-Text Pipeline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6" name="Google Shape;306;p34"/>
          <p:cNvSpPr txBox="1"/>
          <p:nvPr>
            <p:ph idx="4294967295" type="body"/>
          </p:nvPr>
        </p:nvSpPr>
        <p:spPr>
          <a:xfrm>
            <a:off x="506425" y="1304875"/>
            <a:ext cx="3164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Pipeline explanation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07" name="Google Shape;3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75" y="815725"/>
            <a:ext cx="8654677" cy="33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Speech-to-Text Pipeline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3" name="Google Shape;313;p35"/>
          <p:cNvSpPr txBox="1"/>
          <p:nvPr>
            <p:ph idx="4294967295" type="body"/>
          </p:nvPr>
        </p:nvSpPr>
        <p:spPr>
          <a:xfrm>
            <a:off x="506425" y="1304875"/>
            <a:ext cx="3164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Pipeline explanation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14" name="Google Shape;3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0" y="773301"/>
            <a:ext cx="9144000" cy="37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Errors on the Expedite Robinson dataset</a:t>
            </a:r>
            <a:endParaRPr/>
          </a:p>
        </p:txBody>
      </p:sp>
      <p:sp>
        <p:nvSpPr>
          <p:cNvPr id="320" name="Google Shape;320;p36"/>
          <p:cNvSpPr txBox="1"/>
          <p:nvPr>
            <p:ph idx="4294967295" type="body"/>
          </p:nvPr>
        </p:nvSpPr>
        <p:spPr>
          <a:xfrm>
            <a:off x="474600" y="1304875"/>
            <a:ext cx="3164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Understanding the emotions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1" name="Google Shape;321;p36"/>
          <p:cNvSpPr txBox="1"/>
          <p:nvPr>
            <p:ph idx="4294967295" type="body"/>
          </p:nvPr>
        </p:nvSpPr>
        <p:spPr>
          <a:xfrm>
            <a:off x="431950" y="1361700"/>
            <a:ext cx="75303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Accuracy of 0.38 in a total of 442 fragments</a:t>
            </a:r>
            <a:endParaRPr sz="1600"/>
          </a:p>
        </p:txBody>
      </p:sp>
      <p:pic>
        <p:nvPicPr>
          <p:cNvPr id="322" name="Google Shape;3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38" y="2101325"/>
            <a:ext cx="8543925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Errors on the Expedite Robinson dataset</a:t>
            </a:r>
            <a:endParaRPr/>
          </a:p>
        </p:txBody>
      </p:sp>
      <p:sp>
        <p:nvSpPr>
          <p:cNvPr id="328" name="Google Shape;328;p37"/>
          <p:cNvSpPr txBox="1"/>
          <p:nvPr>
            <p:ph idx="4294967295" type="body"/>
          </p:nvPr>
        </p:nvSpPr>
        <p:spPr>
          <a:xfrm>
            <a:off x="474600" y="1304875"/>
            <a:ext cx="3164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Understanding the emotions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9" name="Google Shape;3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425" y="1574050"/>
            <a:ext cx="4656100" cy="2725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475" y="1574050"/>
            <a:ext cx="4116624" cy="287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  and Future Steps</a:t>
            </a:r>
            <a:endParaRPr/>
          </a:p>
        </p:txBody>
      </p:sp>
      <p:sp>
        <p:nvSpPr>
          <p:cNvPr id="336" name="Google Shape;336;p38"/>
          <p:cNvSpPr/>
          <p:nvPr/>
        </p:nvSpPr>
        <p:spPr>
          <a:xfrm>
            <a:off x="309350" y="1304875"/>
            <a:ext cx="2592300" cy="6078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8"/>
          <p:cNvSpPr txBox="1"/>
          <p:nvPr>
            <p:ph idx="4294967295" type="body"/>
          </p:nvPr>
        </p:nvSpPr>
        <p:spPr>
          <a:xfrm>
            <a:off x="432350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Training data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8" name="Google Shape;338;p38"/>
          <p:cNvSpPr txBox="1"/>
          <p:nvPr>
            <p:ph idx="4294967295" type="body"/>
          </p:nvPr>
        </p:nvSpPr>
        <p:spPr>
          <a:xfrm>
            <a:off x="311700" y="2070575"/>
            <a:ext cx="2592300" cy="30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Currently: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1 written sentence -&gt; 1 emotion (out of 6)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/>
              <a:t>Future: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3+ sentences of speech -&gt; multiple emotions (increase the choice)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9" name="Google Shape;339;p38"/>
          <p:cNvSpPr/>
          <p:nvPr/>
        </p:nvSpPr>
        <p:spPr>
          <a:xfrm>
            <a:off x="3044777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8"/>
          <p:cNvSpPr txBox="1"/>
          <p:nvPr>
            <p:ph idx="4294967295" type="body"/>
          </p:nvPr>
        </p:nvSpPr>
        <p:spPr>
          <a:xfrm>
            <a:off x="3849025" y="1451575"/>
            <a:ext cx="15750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Model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1" name="Google Shape;341;p38"/>
          <p:cNvSpPr txBox="1"/>
          <p:nvPr>
            <p:ph idx="4294967295" type="body"/>
          </p:nvPr>
        </p:nvSpPr>
        <p:spPr>
          <a:xfrm>
            <a:off x="3336146" y="2070575"/>
            <a:ext cx="2471700" cy="26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Currently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Outputs 1 emotion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/>
              <a:t>Future: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600"/>
              <a:t>Outputs multiple emotions</a:t>
            </a:r>
            <a:endParaRPr sz="1600"/>
          </a:p>
        </p:txBody>
      </p:sp>
      <p:sp>
        <p:nvSpPr>
          <p:cNvPr id="342" name="Google Shape;342;p38"/>
          <p:cNvSpPr/>
          <p:nvPr/>
        </p:nvSpPr>
        <p:spPr>
          <a:xfrm>
            <a:off x="5948502" y="1304875"/>
            <a:ext cx="2760600" cy="6078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8"/>
          <p:cNvSpPr txBox="1"/>
          <p:nvPr>
            <p:ph idx="4294967295" type="body"/>
          </p:nvPr>
        </p:nvSpPr>
        <p:spPr>
          <a:xfrm>
            <a:off x="6254233" y="1451576"/>
            <a:ext cx="2257200" cy="3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Speech to Text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4" name="Google Shape;344;p38"/>
          <p:cNvSpPr txBox="1"/>
          <p:nvPr>
            <p:ph idx="4294967295" type="body"/>
          </p:nvPr>
        </p:nvSpPr>
        <p:spPr>
          <a:xfrm>
            <a:off x="6254225" y="2070575"/>
            <a:ext cx="2471700" cy="30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Currently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Whisper base model -&gt; good accuracy + fast speed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600"/>
              <a:t>Future:</a:t>
            </a:r>
            <a:endParaRPr b="1"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Whisper large model -&gt;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/>
              <a:t>Excellent accuracy + slow speed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9"/>
          <p:cNvSpPr txBox="1"/>
          <p:nvPr>
            <p:ph type="title"/>
          </p:nvPr>
        </p:nvSpPr>
        <p:spPr>
          <a:xfrm>
            <a:off x="150350" y="1364125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350" name="Google Shape;3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0888" y="738100"/>
            <a:ext cx="1786387" cy="100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9"/>
          <p:cNvPicPr preferRelativeResize="0"/>
          <p:nvPr/>
        </p:nvPicPr>
        <p:blipFill rotWithShape="1">
          <a:blip r:embed="rId4">
            <a:alphaModFix/>
          </a:blip>
          <a:srcRect b="23884" l="0" r="0" t="29229"/>
          <a:stretch/>
        </p:blipFill>
        <p:spPr>
          <a:xfrm>
            <a:off x="4687150" y="738088"/>
            <a:ext cx="2143125" cy="1004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39"/>
          <p:cNvGrpSpPr/>
          <p:nvPr/>
        </p:nvGrpSpPr>
        <p:grpSpPr>
          <a:xfrm>
            <a:off x="5297370" y="3374962"/>
            <a:ext cx="3162880" cy="825251"/>
            <a:chOff x="1000000" y="2393988"/>
            <a:chExt cx="4144235" cy="1704713"/>
          </a:xfrm>
        </p:grpSpPr>
        <p:sp>
          <p:nvSpPr>
            <p:cNvPr id="353" name="Google Shape;353;p39"/>
            <p:cNvSpPr/>
            <p:nvPr/>
          </p:nvSpPr>
          <p:spPr>
            <a:xfrm>
              <a:off x="1000000" y="2440003"/>
              <a:ext cx="4144235" cy="1631268"/>
            </a:xfrm>
            <a:custGeom>
              <a:rect b="b" l="l" r="r" t="t"/>
              <a:pathLst>
                <a:path extrusionOk="0" h="90088" w="165422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354" name="Google Shape;354;p39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2" name="Google Shape;362;p39"/>
          <p:cNvGrpSpPr/>
          <p:nvPr/>
        </p:nvGrpSpPr>
        <p:grpSpPr>
          <a:xfrm>
            <a:off x="5296929" y="3066273"/>
            <a:ext cx="3174773" cy="825289"/>
            <a:chOff x="1000025" y="2059300"/>
            <a:chExt cx="4156550" cy="1629075"/>
          </a:xfrm>
        </p:grpSpPr>
        <p:sp>
          <p:nvSpPr>
            <p:cNvPr id="363" name="Google Shape;363;p39"/>
            <p:cNvSpPr/>
            <p:nvPr/>
          </p:nvSpPr>
          <p:spPr>
            <a:xfrm>
              <a:off x="1000025" y="2083952"/>
              <a:ext cx="4156550" cy="1576975"/>
            </a:xfrm>
            <a:custGeom>
              <a:rect b="b" l="l" r="r" t="t"/>
              <a:pathLst>
                <a:path extrusionOk="0" h="63079" w="166262">
                  <a:moveTo>
                    <a:pt x="0" y="34952"/>
                  </a:moveTo>
                  <a:cubicBezTo>
                    <a:pt x="3623" y="29133"/>
                    <a:pt x="14946" y="1167"/>
                    <a:pt x="21740" y="37"/>
                  </a:cubicBezTo>
                  <a:cubicBezTo>
                    <a:pt x="28534" y="-1093"/>
                    <a:pt x="34478" y="24048"/>
                    <a:pt x="40762" y="28172"/>
                  </a:cubicBezTo>
                  <a:cubicBezTo>
                    <a:pt x="47046" y="32296"/>
                    <a:pt x="53256" y="18986"/>
                    <a:pt x="59446" y="24782"/>
                  </a:cubicBezTo>
                  <a:cubicBezTo>
                    <a:pt x="65636" y="30578"/>
                    <a:pt x="71730" y="60803"/>
                    <a:pt x="77901" y="62950"/>
                  </a:cubicBezTo>
                  <a:cubicBezTo>
                    <a:pt x="84072" y="65097"/>
                    <a:pt x="90490" y="39675"/>
                    <a:pt x="96472" y="37664"/>
                  </a:cubicBezTo>
                  <a:cubicBezTo>
                    <a:pt x="102455" y="35653"/>
                    <a:pt x="108078" y="54726"/>
                    <a:pt x="113796" y="50884"/>
                  </a:cubicBezTo>
                  <a:cubicBezTo>
                    <a:pt x="119514" y="47042"/>
                    <a:pt x="125063" y="18059"/>
                    <a:pt x="130781" y="14613"/>
                  </a:cubicBezTo>
                  <a:cubicBezTo>
                    <a:pt x="136499" y="11167"/>
                    <a:pt x="142192" y="30515"/>
                    <a:pt x="148105" y="30206"/>
                  </a:cubicBezTo>
                  <a:cubicBezTo>
                    <a:pt x="154019" y="29897"/>
                    <a:pt x="163236" y="15665"/>
                    <a:pt x="166262" y="12757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364" name="Google Shape;364;p39"/>
            <p:cNvSpPr/>
            <p:nvPr/>
          </p:nvSpPr>
          <p:spPr>
            <a:xfrm>
              <a:off x="1500000" y="205930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9"/>
            <p:cNvSpPr/>
            <p:nvPr/>
          </p:nvSpPr>
          <p:spPr>
            <a:xfrm>
              <a:off x="1974575" y="27372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2437450" y="26526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2909400" y="36037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3358650" y="29930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3780700" y="331522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216350" y="2412175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658400" y="2802450"/>
              <a:ext cx="84600" cy="84600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39"/>
          <p:cNvGrpSpPr/>
          <p:nvPr/>
        </p:nvGrpSpPr>
        <p:grpSpPr>
          <a:xfrm>
            <a:off x="5373587" y="2654465"/>
            <a:ext cx="3174734" cy="1650373"/>
            <a:chOff x="4939500" y="1219611"/>
            <a:chExt cx="3837000" cy="2704200"/>
          </a:xfrm>
        </p:grpSpPr>
        <p:cxnSp>
          <p:nvCxnSpPr>
            <p:cNvPr id="373" name="Google Shape;373;p39"/>
            <p:cNvCxnSpPr/>
            <p:nvPr/>
          </p:nvCxnSpPr>
          <p:spPr>
            <a:xfrm>
              <a:off x="4939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74" name="Google Shape;374;p39"/>
            <p:cNvCxnSpPr/>
            <p:nvPr/>
          </p:nvCxnSpPr>
          <p:spPr>
            <a:xfrm>
              <a:off x="5365833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75" name="Google Shape;375;p39"/>
            <p:cNvCxnSpPr/>
            <p:nvPr/>
          </p:nvCxnSpPr>
          <p:spPr>
            <a:xfrm>
              <a:off x="5792167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76" name="Google Shape;376;p39"/>
            <p:cNvCxnSpPr/>
            <p:nvPr/>
          </p:nvCxnSpPr>
          <p:spPr>
            <a:xfrm>
              <a:off x="6218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77" name="Google Shape;377;p39"/>
            <p:cNvCxnSpPr/>
            <p:nvPr/>
          </p:nvCxnSpPr>
          <p:spPr>
            <a:xfrm>
              <a:off x="6644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39"/>
            <p:cNvCxnSpPr/>
            <p:nvPr/>
          </p:nvCxnSpPr>
          <p:spPr>
            <a:xfrm>
              <a:off x="7071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39"/>
            <p:cNvCxnSpPr/>
            <p:nvPr/>
          </p:nvCxnSpPr>
          <p:spPr>
            <a:xfrm>
              <a:off x="7497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39"/>
            <p:cNvCxnSpPr/>
            <p:nvPr/>
          </p:nvCxnSpPr>
          <p:spPr>
            <a:xfrm>
              <a:off x="7923834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39"/>
            <p:cNvCxnSpPr/>
            <p:nvPr/>
          </p:nvCxnSpPr>
          <p:spPr>
            <a:xfrm>
              <a:off x="8350166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39"/>
            <p:cNvCxnSpPr/>
            <p:nvPr/>
          </p:nvCxnSpPr>
          <p:spPr>
            <a:xfrm>
              <a:off x="8776500" y="1219611"/>
              <a:ext cx="0" cy="2704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/>
          <p:nvPr>
            <p:ph idx="4294967295" type="body"/>
          </p:nvPr>
        </p:nvSpPr>
        <p:spPr>
          <a:xfrm>
            <a:off x="474600" y="1304875"/>
            <a:ext cx="3164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Understanding the emotions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8" name="Google Shape;388;p40"/>
          <p:cNvSpPr txBox="1"/>
          <p:nvPr>
            <p:ph type="title"/>
          </p:nvPr>
        </p:nvSpPr>
        <p:spPr>
          <a:xfrm>
            <a:off x="3034200" y="2093125"/>
            <a:ext cx="3075600" cy="118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Questions?</a:t>
            </a:r>
            <a:endParaRPr sz="4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Banijay &amp; Expeditie Robinson</a:t>
            </a:r>
            <a:endParaRPr/>
          </a:p>
        </p:txBody>
      </p:sp>
      <p:grpSp>
        <p:nvGrpSpPr>
          <p:cNvPr id="106" name="Google Shape;106;p15"/>
          <p:cNvGrpSpPr/>
          <p:nvPr/>
        </p:nvGrpSpPr>
        <p:grpSpPr>
          <a:xfrm>
            <a:off x="431971" y="1304875"/>
            <a:ext cx="4217847" cy="3416400"/>
            <a:chOff x="431925" y="1304875"/>
            <a:chExt cx="2628925" cy="3416400"/>
          </a:xfrm>
        </p:grpSpPr>
        <p:sp>
          <p:nvSpPr>
            <p:cNvPr id="107" name="Google Shape;107;p15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5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Solution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0" name="Google Shape;110;p15"/>
          <p:cNvSpPr txBox="1"/>
          <p:nvPr>
            <p:ph idx="4294967295" type="body"/>
          </p:nvPr>
        </p:nvSpPr>
        <p:spPr>
          <a:xfrm>
            <a:off x="508325" y="1850300"/>
            <a:ext cx="3852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Build an e</a:t>
            </a:r>
            <a:r>
              <a:rPr lang="en" sz="1600"/>
              <a:t>motion classification pipeline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Speech-to-Text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Emotion classification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Apply to Expeditie Robinson data</a:t>
            </a:r>
            <a:endParaRPr sz="1600"/>
          </a:p>
        </p:txBody>
      </p:sp>
      <p:pic>
        <p:nvPicPr>
          <p:cNvPr descr="Expeditie Robinson - kleinzwitserlandburgum.nl" id="111" name="Google Shape;11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325" y="1850298"/>
            <a:ext cx="3654326" cy="18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Background pointer shape in timeline graphic" id="116" name="Google Shape;116;p16"/>
          <p:cNvSpPr/>
          <p:nvPr/>
        </p:nvSpPr>
        <p:spPr>
          <a:xfrm>
            <a:off x="340934" y="2199000"/>
            <a:ext cx="1872300" cy="745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 txBox="1"/>
          <p:nvPr>
            <p:ph idx="4294967295" type="body"/>
          </p:nvPr>
        </p:nvSpPr>
        <p:spPr>
          <a:xfrm>
            <a:off x="340923" y="2336550"/>
            <a:ext cx="14556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Collecting Data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descr="Background pointer shape in timeline graphic" id="118" name="Google Shape;118;p16"/>
          <p:cNvSpPr/>
          <p:nvPr/>
        </p:nvSpPr>
        <p:spPr>
          <a:xfrm>
            <a:off x="1817054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6"/>
          <p:cNvSpPr txBox="1"/>
          <p:nvPr>
            <p:ph idx="4294967295" type="body"/>
          </p:nvPr>
        </p:nvSpPr>
        <p:spPr>
          <a:xfrm>
            <a:off x="2126317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Processing Data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descr="Background pointer shape in timeline graphic" id="120" name="Google Shape;120;p16"/>
          <p:cNvSpPr/>
          <p:nvPr/>
        </p:nvSpPr>
        <p:spPr>
          <a:xfrm>
            <a:off x="347197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>
            <p:ph idx="4294967295" type="body"/>
          </p:nvPr>
        </p:nvSpPr>
        <p:spPr>
          <a:xfrm>
            <a:off x="3767755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Emotion Classification Algorithm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descr="Background pointer shape in timeline graphic" id="122" name="Google Shape;122;p16"/>
          <p:cNvSpPr/>
          <p:nvPr/>
        </p:nvSpPr>
        <p:spPr>
          <a:xfrm>
            <a:off x="512689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 txBox="1"/>
          <p:nvPr>
            <p:ph idx="4294967295" type="body"/>
          </p:nvPr>
        </p:nvSpPr>
        <p:spPr>
          <a:xfrm>
            <a:off x="5416699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Speech-to-Text Algorithm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descr="Background pointer shape in timeline graphic" id="124" name="Google Shape;124;p16"/>
          <p:cNvSpPr/>
          <p:nvPr/>
        </p:nvSpPr>
        <p:spPr>
          <a:xfrm>
            <a:off x="6781813" y="2199000"/>
            <a:ext cx="2051100" cy="745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875" lIns="121875" spcFirstLastPara="1" rIns="121875" wrap="square" tIns="121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>
            <p:ph idx="4294967295" type="body"/>
          </p:nvPr>
        </p:nvSpPr>
        <p:spPr>
          <a:xfrm>
            <a:off x="7111512" y="2336550"/>
            <a:ext cx="13155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</a:rPr>
              <a:t>Pipeline Output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26" name="Google Shape;126;p16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Collecting Data</a:t>
            </a:r>
            <a:endParaRPr/>
          </a:p>
        </p:txBody>
      </p:sp>
      <p:grpSp>
        <p:nvGrpSpPr>
          <p:cNvPr id="132" name="Google Shape;132;p17"/>
          <p:cNvGrpSpPr/>
          <p:nvPr/>
        </p:nvGrpSpPr>
        <p:grpSpPr>
          <a:xfrm>
            <a:off x="431939" y="1304875"/>
            <a:ext cx="3837968" cy="3416400"/>
            <a:chOff x="431925" y="1304875"/>
            <a:chExt cx="2628925" cy="3416400"/>
          </a:xfrm>
        </p:grpSpPr>
        <p:sp>
          <p:nvSpPr>
            <p:cNvPr id="133" name="Google Shape;133;p17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17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Internet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" name="Google Shape;136;p17"/>
          <p:cNvSpPr txBox="1"/>
          <p:nvPr>
            <p:ph idx="4294967295" type="body"/>
          </p:nvPr>
        </p:nvSpPr>
        <p:spPr>
          <a:xfrm>
            <a:off x="431950" y="1766275"/>
            <a:ext cx="38907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GoEmotions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SMILE Twitter Emotion Dataset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Friends emotion-labeled dialogues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MELD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CARER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Affective Text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Daily Dialogue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EmoBank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Affect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Google dataset search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2425" y="1017800"/>
            <a:ext cx="4321879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6445075" y="2357775"/>
            <a:ext cx="2494500" cy="25923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Data Generation</a:t>
            </a:r>
            <a:endParaRPr/>
          </a:p>
        </p:txBody>
      </p:sp>
      <p:sp>
        <p:nvSpPr>
          <p:cNvPr id="144" name="Google Shape;144;p18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Internet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5" name="Google Shape;145;p18"/>
          <p:cNvSpPr txBox="1"/>
          <p:nvPr>
            <p:ph idx="4294967295" type="body"/>
          </p:nvPr>
        </p:nvSpPr>
        <p:spPr>
          <a:xfrm>
            <a:off x="311700" y="1471550"/>
            <a:ext cx="4801500" cy="30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OpenAI API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200 topics </a:t>
            </a:r>
            <a:r>
              <a:rPr i="1" lang="en"/>
              <a:t>("The burning anger when someone belittles your dreams")</a:t>
            </a:r>
            <a:endParaRPr i="1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100 sentences per topic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30k sentences per emotion generated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Synonym replacement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Google Translate API (costly)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descr="What is synthetic data? Generated data to help your AI strategy | CIO" id="146" name="Google Shape;14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425" y="1471550"/>
            <a:ext cx="3147524" cy="20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Synthetic Data Generation results</a:t>
            </a:r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200"/>
            <a:ext cx="4321879" cy="38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5979" y="1170188"/>
            <a:ext cx="4205620" cy="37181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19"/>
          <p:cNvCxnSpPr/>
          <p:nvPr/>
        </p:nvCxnSpPr>
        <p:spPr>
          <a:xfrm>
            <a:off x="3706050" y="2901300"/>
            <a:ext cx="2179200" cy="24000"/>
          </a:xfrm>
          <a:prstGeom prst="straightConnector1">
            <a:avLst/>
          </a:prstGeom>
          <a:noFill/>
          <a:ln cap="flat" cmpd="sng" w="1524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19"/>
          <p:cNvSpPr txBox="1"/>
          <p:nvPr/>
        </p:nvSpPr>
        <p:spPr>
          <a:xfrm>
            <a:off x="1311900" y="1170200"/>
            <a:ext cx="2817900" cy="2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Base Emotion Distribution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5790725" y="1196350"/>
            <a:ext cx="2817900" cy="2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Emotion Distribution with Synthetic Data 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Punctuation’s role in conveying emotions</a:t>
            </a:r>
            <a:endParaRPr/>
          </a:p>
        </p:txBody>
      </p:sp>
      <p:sp>
        <p:nvSpPr>
          <p:cNvPr id="162" name="Google Shape;162;p20"/>
          <p:cNvSpPr txBox="1"/>
          <p:nvPr>
            <p:ph idx="4294967295" type="body"/>
          </p:nvPr>
        </p:nvSpPr>
        <p:spPr>
          <a:xfrm>
            <a:off x="174150" y="1607600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Cleaning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3">
            <a:alphaModFix/>
          </a:blip>
          <a:srcRect b="0" l="0" r="0" t="49083"/>
          <a:stretch/>
        </p:blipFill>
        <p:spPr>
          <a:xfrm>
            <a:off x="3213425" y="1269224"/>
            <a:ext cx="5574775" cy="2545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4572000" y="1504700"/>
            <a:ext cx="75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!?</a:t>
            </a: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7226250" y="1504700"/>
            <a:ext cx="750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?!</a:t>
            </a: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 rotWithShape="1">
          <a:blip r:embed="rId4">
            <a:alphaModFix/>
          </a:blip>
          <a:srcRect b="0" l="51342" r="0" t="50441"/>
          <a:stretch/>
        </p:blipFill>
        <p:spPr>
          <a:xfrm>
            <a:off x="367250" y="1298750"/>
            <a:ext cx="2745454" cy="2545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2019350" y="1504700"/>
            <a:ext cx="953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...</a:t>
            </a:r>
            <a:r>
              <a:rPr lang="en" sz="2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461775" y="1248350"/>
            <a:ext cx="2817900" cy="2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Percentage of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sentences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ended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with “...”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3332750" y="1248350"/>
            <a:ext cx="2817900" cy="2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Percentage of sentences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ended with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“!?”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0"/>
          <p:cNvSpPr txBox="1"/>
          <p:nvPr/>
        </p:nvSpPr>
        <p:spPr>
          <a:xfrm>
            <a:off x="6154275" y="1248350"/>
            <a:ext cx="2817900" cy="2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Percentage of sentences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ended with </a:t>
            </a: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“?!”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bias in data </a:t>
            </a:r>
            <a:r>
              <a:rPr lang="en"/>
              <a:t>- </a:t>
            </a:r>
            <a:r>
              <a:rPr b="1" lang="en"/>
              <a:t>region</a:t>
            </a:r>
            <a:endParaRPr b="1"/>
          </a:p>
        </p:txBody>
      </p:sp>
      <p:pic>
        <p:nvPicPr>
          <p:cNvPr id="176" name="Google Shape;17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75" y="1186225"/>
            <a:ext cx="4306925" cy="38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9600" y="1170200"/>
            <a:ext cx="4306925" cy="382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/>
        </p:nvSpPr>
        <p:spPr>
          <a:xfrm>
            <a:off x="961100" y="1203325"/>
            <a:ext cx="3052200" cy="2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Percentage of sentences including “USA”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>
            <a:off x="5335900" y="1203325"/>
            <a:ext cx="3103800" cy="20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Percentage of sentences including “Europe”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